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65" r:id="rId5"/>
    <p:sldId id="260" r:id="rId6"/>
    <p:sldId id="264" r:id="rId7"/>
    <p:sldId id="261" r:id="rId8"/>
    <p:sldId id="262" r:id="rId9"/>
    <p:sldId id="263" r:id="rId10"/>
    <p:sldId id="266" r:id="rId11"/>
    <p:sldId id="267" r:id="rId12"/>
    <p:sldId id="270" r:id="rId13"/>
    <p:sldId id="269"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102"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DB3E7B-86AF-49F4-AEBB-95E10FB424BF}"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398293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DB3E7B-86AF-49F4-AEBB-95E10FB424BF}"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62954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DB3E7B-86AF-49F4-AEBB-95E10FB424BF}"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834A47-2365-4FDD-8EE7-43756068307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25026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FDB3E7B-86AF-49F4-AEBB-95E10FB424BF}"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75024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FDB3E7B-86AF-49F4-AEBB-95E10FB424BF}"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834A47-2365-4FDD-8EE7-43756068307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96348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FDB3E7B-86AF-49F4-AEBB-95E10FB424BF}"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2468270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DB3E7B-86AF-49F4-AEBB-95E10FB424BF}"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2094834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DB3E7B-86AF-49F4-AEBB-95E10FB424BF}"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1684191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DB3E7B-86AF-49F4-AEBB-95E10FB424BF}"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3787844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DB3E7B-86AF-49F4-AEBB-95E10FB424BF}"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2373378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DB3E7B-86AF-49F4-AEBB-95E10FB424BF}"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4212337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DB3E7B-86AF-49F4-AEBB-95E10FB424BF}" type="datetimeFigureOut">
              <a:rPr lang="en-US" smtClean="0"/>
              <a:t>5/4/2017</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2364774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DB3E7B-86AF-49F4-AEBB-95E10FB424BF}" type="datetimeFigureOut">
              <a:rPr lang="en-US" smtClean="0"/>
              <a:t>5/4/2017</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2375520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B3E7B-86AF-49F4-AEBB-95E10FB424BF}" type="datetimeFigureOut">
              <a:rPr lang="en-US" smtClean="0"/>
              <a:t>5/4/2017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3138805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FDB3E7B-86AF-49F4-AEBB-95E10FB424BF}"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335692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FDB3E7B-86AF-49F4-AEBB-95E10FB424BF}"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834A47-2365-4FDD-8EE7-437560683074}" type="slidenum">
              <a:rPr lang="en-US" smtClean="0"/>
              <a:t>‹#›</a:t>
            </a:fld>
            <a:endParaRPr lang="en-US"/>
          </a:p>
        </p:txBody>
      </p:sp>
    </p:spTree>
    <p:extLst>
      <p:ext uri="{BB962C8B-B14F-4D97-AF65-F5344CB8AC3E}">
        <p14:creationId xmlns:p14="http://schemas.microsoft.com/office/powerpoint/2010/main" val="900257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FDB3E7B-86AF-49F4-AEBB-95E10FB424BF}" type="datetimeFigureOut">
              <a:rPr lang="en-US" smtClean="0"/>
              <a:t>5/4/2017</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2834A47-2365-4FDD-8EE7-437560683074}" type="slidenum">
              <a:rPr lang="en-US" smtClean="0"/>
              <a:t>‹#›</a:t>
            </a:fld>
            <a:endParaRPr lang="en-US"/>
          </a:p>
        </p:txBody>
      </p:sp>
    </p:spTree>
    <p:extLst>
      <p:ext uri="{BB962C8B-B14F-4D97-AF65-F5344CB8AC3E}">
        <p14:creationId xmlns:p14="http://schemas.microsoft.com/office/powerpoint/2010/main" val="11907638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rp0PBUdddek" TargetMode="External"/><Relationship Id="rId6" Type="http://schemas.openxmlformats.org/officeDocument/2006/relationships/image" Target="../media/image2.png"/><Relationship Id="rId5" Type="http://schemas.openxmlformats.org/officeDocument/2006/relationships/hyperlink" Target="https://youtu.be/rp0PBUdddek" TargetMode="Externa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No-Till Farming</a:t>
            </a:r>
          </a:p>
        </p:txBody>
      </p:sp>
      <p:sp>
        <p:nvSpPr>
          <p:cNvPr id="3" name="Subtitle 2"/>
          <p:cNvSpPr>
            <a:spLocks noGrp="1"/>
          </p:cNvSpPr>
          <p:nvPr>
            <p:ph type="subTitle" idx="1"/>
          </p:nvPr>
        </p:nvSpPr>
        <p:spPr/>
        <p:txBody>
          <a:bodyPr/>
          <a:lstStyle/>
          <a:p>
            <a:r>
              <a:rPr lang="en-US" dirty="0"/>
              <a:t>Increasing water absorption and minimizing soil and nutrient loss</a:t>
            </a:r>
          </a:p>
        </p:txBody>
      </p:sp>
      <p:pic>
        <p:nvPicPr>
          <p:cNvPr id="4" name="Picture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spTree>
    <p:extLst>
      <p:ext uri="{BB962C8B-B14F-4D97-AF65-F5344CB8AC3E}">
        <p14:creationId xmlns:p14="http://schemas.microsoft.com/office/powerpoint/2010/main" val="1348040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Conservation tillage</a:t>
            </a:r>
          </a:p>
        </p:txBody>
      </p:sp>
      <p:pic>
        <p:nvPicPr>
          <p:cNvPr id="6" name="Picture 5"/>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8" name="rp0PBUdddek"/>
          <p:cNvPicPr>
            <a:picLocks noGrp="1" noRot="1" noChangeAspect="1"/>
          </p:cNvPicPr>
          <p:nvPr>
            <p:ph idx="1"/>
            <a:videoFile r:link="rId1"/>
          </p:nvPr>
        </p:nvPicPr>
        <p:blipFill>
          <a:blip r:embed="rId4"/>
          <a:stretch>
            <a:fillRect/>
          </a:stretch>
        </p:blipFill>
        <p:spPr>
          <a:xfrm>
            <a:off x="2731909" y="1595535"/>
            <a:ext cx="7746369" cy="4357333"/>
          </a:xfrm>
          <a:prstGeom prst="rect">
            <a:avLst/>
          </a:prstGeom>
        </p:spPr>
      </p:pic>
      <p:sp>
        <p:nvSpPr>
          <p:cNvPr id="9" name="Rectangle 8"/>
          <p:cNvSpPr/>
          <p:nvPr/>
        </p:nvSpPr>
        <p:spPr>
          <a:xfrm>
            <a:off x="2731909" y="6225361"/>
            <a:ext cx="3684022" cy="369332"/>
          </a:xfrm>
          <a:prstGeom prst="rect">
            <a:avLst/>
          </a:prstGeom>
        </p:spPr>
        <p:txBody>
          <a:bodyPr wrap="none">
            <a:spAutoFit/>
          </a:bodyPr>
          <a:lstStyle/>
          <a:p>
            <a:r>
              <a:rPr lang="en-US" dirty="0">
                <a:hlinkClick r:id="rId5"/>
              </a:rPr>
              <a:t>https://youtu.be/rp0PBUdddek</a:t>
            </a:r>
            <a:r>
              <a:rPr lang="en-US" dirty="0"/>
              <a:t> </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spTree>
    <p:extLst>
      <p:ext uri="{BB962C8B-B14F-4D97-AF65-F5344CB8AC3E}">
        <p14:creationId xmlns:p14="http://schemas.microsoft.com/office/powerpoint/2010/main" val="595500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farmers using conservation practices?</a:t>
            </a:r>
          </a:p>
        </p:txBody>
      </p:sp>
      <p:pic>
        <p:nvPicPr>
          <p:cNvPr id="6" name="Picture 5"/>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sp>
        <p:nvSpPr>
          <p:cNvPr id="4" name="Content Placeholder 3"/>
          <p:cNvSpPr>
            <a:spLocks noGrp="1"/>
          </p:cNvSpPr>
          <p:nvPr>
            <p:ph idx="1"/>
          </p:nvPr>
        </p:nvSpPr>
        <p:spPr/>
        <p:txBody>
          <a:bodyPr/>
          <a:lstStyle/>
          <a:p>
            <a:endParaRPr lang="en-US"/>
          </a:p>
        </p:txBody>
      </p:sp>
      <p:pic>
        <p:nvPicPr>
          <p:cNvPr id="5" name="Picture 4"/>
          <p:cNvPicPr>
            <a:picLocks noChangeAspect="1"/>
          </p:cNvPicPr>
          <p:nvPr/>
        </p:nvPicPr>
        <p:blipFill rotWithShape="1">
          <a:blip r:embed="rId3"/>
          <a:srcRect l="26216" t="13066" r="26583" b="56447"/>
          <a:stretch/>
        </p:blipFill>
        <p:spPr>
          <a:xfrm>
            <a:off x="2589212" y="2133600"/>
            <a:ext cx="8912014" cy="311790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spTree>
    <p:extLst>
      <p:ext uri="{BB962C8B-B14F-4D97-AF65-F5344CB8AC3E}">
        <p14:creationId xmlns:p14="http://schemas.microsoft.com/office/powerpoint/2010/main" val="3460095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farmers using conservation practices?</a:t>
            </a:r>
          </a:p>
        </p:txBody>
      </p:sp>
      <p:pic>
        <p:nvPicPr>
          <p:cNvPr id="6" name="Picture 5"/>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3" name="Content Placeholder 2"/>
          <p:cNvPicPr>
            <a:picLocks noGrp="1" noChangeAspect="1"/>
          </p:cNvPicPr>
          <p:nvPr>
            <p:ph idx="1"/>
          </p:nvPr>
        </p:nvPicPr>
        <p:blipFill rotWithShape="1">
          <a:blip r:embed="rId3"/>
          <a:srcRect l="26365" t="15973" r="29688" b="56815"/>
          <a:stretch/>
        </p:blipFill>
        <p:spPr>
          <a:xfrm>
            <a:off x="2592925" y="2030734"/>
            <a:ext cx="8623156" cy="289217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spTree>
    <p:extLst>
      <p:ext uri="{BB962C8B-B14F-4D97-AF65-F5344CB8AC3E}">
        <p14:creationId xmlns:p14="http://schemas.microsoft.com/office/powerpoint/2010/main" val="4091781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Conservation tillage - benefits</a:t>
            </a:r>
          </a:p>
        </p:txBody>
      </p:sp>
      <p:pic>
        <p:nvPicPr>
          <p:cNvPr id="6" name="Picture 5"/>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sp>
        <p:nvSpPr>
          <p:cNvPr id="3" name="Content Placeholder 2"/>
          <p:cNvSpPr>
            <a:spLocks noGrp="1"/>
          </p:cNvSpPr>
          <p:nvPr>
            <p:ph idx="1"/>
          </p:nvPr>
        </p:nvSpPr>
        <p:spPr/>
        <p:txBody>
          <a:bodyPr>
            <a:normAutofit fontScale="85000" lnSpcReduction="10000"/>
          </a:bodyPr>
          <a:lstStyle/>
          <a:p>
            <a:r>
              <a:rPr lang="en-US" b="1" dirty="0"/>
              <a:t>Reduces labor, saves time: </a:t>
            </a:r>
            <a:r>
              <a:rPr lang="en-US" dirty="0"/>
              <a:t>As little as one trip for planting compared to two or more tillage operations means fewer hours on a tractor and fewer labor hours to pay ... or more acres to farm. For instance, on 500 acres the time savings can be as much as 225 hours per year. That’s almost four 60-hour weeks.</a:t>
            </a:r>
          </a:p>
          <a:p>
            <a:r>
              <a:rPr lang="en-US" b="1" dirty="0"/>
              <a:t>Saves fuel:  </a:t>
            </a:r>
            <a:r>
              <a:rPr lang="en-US" dirty="0"/>
              <a:t>Save an average 3.5 gallons an acre or 1,750 gallons on a 500-acre farm.</a:t>
            </a:r>
          </a:p>
          <a:p>
            <a:r>
              <a:rPr lang="en-US" b="1" dirty="0"/>
              <a:t>Reduces machinery wear: </a:t>
            </a:r>
            <a:r>
              <a:rPr lang="en-US" dirty="0"/>
              <a:t>Fewer trips save an estimated $5 per acre on machinery wear and maintenance costs—a $2,500 savings on a 500-acre farm.</a:t>
            </a:r>
          </a:p>
          <a:p>
            <a:r>
              <a:rPr lang="en-US" b="1" dirty="0"/>
              <a:t>Improves soil tilth: </a:t>
            </a:r>
            <a:r>
              <a:rPr lang="en-US" dirty="0"/>
              <a:t>A continuous no-till system increases soil particle aggregation (small soil clumps) making it easier for plants to establish roots. Improved soil tilth also can minimize compaction. Of course, compaction is also reduced by reducing trips across the field.</a:t>
            </a:r>
          </a:p>
          <a:p>
            <a:r>
              <a:rPr lang="en-US" b="1" dirty="0"/>
              <a:t>Increases organic matter: </a:t>
            </a:r>
            <a:r>
              <a:rPr lang="en-US" dirty="0"/>
              <a:t>The latest research shows the more soil is tilled, the more carbon is released to the air and the less carbon is available to build organic matter for future crops. In fact, carbon accounts for about half of organic matter.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spTree>
    <p:extLst>
      <p:ext uri="{BB962C8B-B14F-4D97-AF65-F5344CB8AC3E}">
        <p14:creationId xmlns:p14="http://schemas.microsoft.com/office/powerpoint/2010/main" val="3727039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Conservation tillage - benefits</a:t>
            </a:r>
          </a:p>
        </p:txBody>
      </p:sp>
      <p:pic>
        <p:nvPicPr>
          <p:cNvPr id="6" name="Picture 5"/>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sp>
        <p:nvSpPr>
          <p:cNvPr id="3" name="Content Placeholder 2"/>
          <p:cNvSpPr>
            <a:spLocks noGrp="1"/>
          </p:cNvSpPr>
          <p:nvPr>
            <p:ph idx="1"/>
          </p:nvPr>
        </p:nvSpPr>
        <p:spPr>
          <a:xfrm>
            <a:off x="2589212" y="2133600"/>
            <a:ext cx="8915400" cy="4323184"/>
          </a:xfrm>
        </p:spPr>
        <p:txBody>
          <a:bodyPr>
            <a:normAutofit fontScale="70000" lnSpcReduction="20000"/>
          </a:bodyPr>
          <a:lstStyle/>
          <a:p>
            <a:r>
              <a:rPr lang="en-US" sz="2600" b="1" dirty="0"/>
              <a:t>Traps soil moisture to improve water availability: </a:t>
            </a:r>
            <a:r>
              <a:rPr lang="en-US" sz="2600" dirty="0"/>
              <a:t>Crop residue traps water in the soil by providing shade. The shade reduces water evaporation. Residue acts as tiny dams slowing runoff and increasing the opportunity for water to soak into the soil. Infiltration increases by the channels (</a:t>
            </a:r>
            <a:r>
              <a:rPr lang="en-US" sz="2600" dirty="0" err="1"/>
              <a:t>macropores</a:t>
            </a:r>
            <a:r>
              <a:rPr lang="en-US" sz="2600" dirty="0"/>
              <a:t>) created by earthworms and old plant roots. Continuous no-till can result in as much as two additional inches of water available to plants in late summer.</a:t>
            </a:r>
          </a:p>
          <a:p>
            <a:r>
              <a:rPr lang="en-US" b="1" dirty="0"/>
              <a:t>Reduces soil erosion: </a:t>
            </a:r>
            <a:r>
              <a:rPr lang="en-US" dirty="0"/>
              <a:t>Crop residues on the soil surface reduce erosion by water and wind. Depending on the amount of residues present, soil erosion can be reduced by up to 90% compared to an unprotected, intensively tilled field.</a:t>
            </a:r>
          </a:p>
          <a:p>
            <a:r>
              <a:rPr lang="en-US" b="1" dirty="0"/>
              <a:t>Improves water quality: </a:t>
            </a:r>
            <a:r>
              <a:rPr lang="en-US" dirty="0"/>
              <a:t>Crop residue helps hold soil along with associated nutrients (particularly phosphorous) and pesticides on the field to reduce runoff into surface water. In fact, residue can cut herbicide runoff rates in half. Additionally, microbes that live in carbon-rich soils quickly degrade pesticides and utilize nutrients to protect groundwater quality.</a:t>
            </a:r>
          </a:p>
          <a:p>
            <a:r>
              <a:rPr lang="en-US" b="1" dirty="0"/>
              <a:t>Increases wildlife: </a:t>
            </a:r>
            <a:r>
              <a:rPr lang="en-US" dirty="0"/>
              <a:t>Crop residues provide shelter and food for wildlife, such as game birds and small animals.</a:t>
            </a:r>
          </a:p>
          <a:p>
            <a:r>
              <a:rPr lang="en-US" b="1" dirty="0"/>
              <a:t>Improves air quality: </a:t>
            </a:r>
            <a:r>
              <a:rPr lang="en-US" dirty="0"/>
              <a:t>Crop residue left on the surface improves air quality because it: Reduces wind erosion, thus it reduces the amount of dust in the air; Reduces fossil fuel emissions from tractors by making fewer trips across the field; and Reduces the release of carbon dioxide into the atmosphere by tying up more carbon in organic matter.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spTree>
    <p:extLst>
      <p:ext uri="{BB962C8B-B14F-4D97-AF65-F5344CB8AC3E}">
        <p14:creationId xmlns:p14="http://schemas.microsoft.com/office/powerpoint/2010/main" val="3452922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Conventional Tillage	</a:t>
            </a:r>
          </a:p>
        </p:txBody>
      </p:sp>
      <p:pic>
        <p:nvPicPr>
          <p:cNvPr id="5" name="Picture 4"/>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sp>
        <p:nvSpPr>
          <p:cNvPr id="7" name="Content Placeholder 6"/>
          <p:cNvSpPr>
            <a:spLocks noGrp="1"/>
          </p:cNvSpPr>
          <p:nvPr>
            <p:ph idx="1"/>
          </p:nvPr>
        </p:nvSpPr>
        <p:spPr/>
        <p:txBody>
          <a:bodyPr/>
          <a:lstStyle/>
          <a:p>
            <a:r>
              <a:rPr lang="en-US" dirty="0"/>
              <a:t>Plant residue is buried</a:t>
            </a:r>
          </a:p>
        </p:txBody>
      </p:sp>
      <p:pic>
        <p:nvPicPr>
          <p:cNvPr id="3" name="Picture 2"/>
          <p:cNvPicPr>
            <a:picLocks noChangeAspect="1"/>
          </p:cNvPicPr>
          <p:nvPr/>
        </p:nvPicPr>
        <p:blipFill>
          <a:blip r:embed="rId3"/>
          <a:stretch>
            <a:fillRect/>
          </a:stretch>
        </p:blipFill>
        <p:spPr>
          <a:xfrm>
            <a:off x="5856040" y="2815597"/>
            <a:ext cx="6134100" cy="30956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spTree>
    <p:extLst>
      <p:ext uri="{BB962C8B-B14F-4D97-AF65-F5344CB8AC3E}">
        <p14:creationId xmlns:p14="http://schemas.microsoft.com/office/powerpoint/2010/main" val="3193029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Conservation tillage</a:t>
            </a:r>
          </a:p>
        </p:txBody>
      </p:sp>
      <p:pic>
        <p:nvPicPr>
          <p:cNvPr id="4" name="Content Placeholder 3"/>
          <p:cNvPicPr>
            <a:picLocks noGrp="1" noChangeAspect="1"/>
          </p:cNvPicPr>
          <p:nvPr>
            <p:ph idx="1"/>
          </p:nvPr>
        </p:nvPicPr>
        <p:blipFill>
          <a:blip r:embed="rId2"/>
          <a:stretch>
            <a:fillRect/>
          </a:stretch>
        </p:blipFill>
        <p:spPr>
          <a:xfrm>
            <a:off x="829438" y="1905000"/>
            <a:ext cx="5121591" cy="4006222"/>
          </a:xfrm>
          <a:prstGeom prst="rect">
            <a:avLst/>
          </a:prstGeom>
        </p:spPr>
      </p:pic>
      <p:pic>
        <p:nvPicPr>
          <p:cNvPr id="6" name="Picture 5"/>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3" name="Picture 2"/>
          <p:cNvPicPr>
            <a:picLocks noChangeAspect="1"/>
          </p:cNvPicPr>
          <p:nvPr/>
        </p:nvPicPr>
        <p:blipFill>
          <a:blip r:embed="rId4"/>
          <a:stretch>
            <a:fillRect/>
          </a:stretch>
        </p:blipFill>
        <p:spPr>
          <a:xfrm>
            <a:off x="7398259" y="1805947"/>
            <a:ext cx="4257675" cy="41052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spTree>
    <p:extLst>
      <p:ext uri="{BB962C8B-B14F-4D97-AF65-F5344CB8AC3E}">
        <p14:creationId xmlns:p14="http://schemas.microsoft.com/office/powerpoint/2010/main" val="638944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Conservation tillage</a:t>
            </a:r>
          </a:p>
        </p:txBody>
      </p:sp>
      <p:sp>
        <p:nvSpPr>
          <p:cNvPr id="5" name="Content Placeholder 4"/>
          <p:cNvSpPr>
            <a:spLocks noGrp="1"/>
          </p:cNvSpPr>
          <p:nvPr>
            <p:ph idx="1"/>
          </p:nvPr>
        </p:nvSpPr>
        <p:spPr/>
        <p:txBody>
          <a:bodyPr/>
          <a:lstStyle/>
          <a:p>
            <a:r>
              <a:rPr lang="en-US" dirty="0"/>
              <a:t>No-till</a:t>
            </a:r>
          </a:p>
        </p:txBody>
      </p:sp>
      <p:pic>
        <p:nvPicPr>
          <p:cNvPr id="6" name="Picture 5"/>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8" name="Picture 7"/>
          <p:cNvPicPr>
            <a:picLocks noChangeAspect="1"/>
          </p:cNvPicPr>
          <p:nvPr/>
        </p:nvPicPr>
        <p:blipFill>
          <a:blip r:embed="rId3"/>
          <a:stretch>
            <a:fillRect/>
          </a:stretch>
        </p:blipFill>
        <p:spPr>
          <a:xfrm>
            <a:off x="6120222" y="2133600"/>
            <a:ext cx="5689190" cy="377762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spTree>
    <p:extLst>
      <p:ext uri="{BB962C8B-B14F-4D97-AF65-F5344CB8AC3E}">
        <p14:creationId xmlns:p14="http://schemas.microsoft.com/office/powerpoint/2010/main" val="2039716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Conservation tillage</a:t>
            </a:r>
          </a:p>
        </p:txBody>
      </p:sp>
      <p:sp>
        <p:nvSpPr>
          <p:cNvPr id="5" name="Content Placeholder 4"/>
          <p:cNvSpPr>
            <a:spLocks noGrp="1"/>
          </p:cNvSpPr>
          <p:nvPr>
            <p:ph idx="1"/>
          </p:nvPr>
        </p:nvSpPr>
        <p:spPr/>
        <p:txBody>
          <a:bodyPr/>
          <a:lstStyle/>
          <a:p>
            <a:r>
              <a:rPr lang="en-US" dirty="0"/>
              <a:t>Reduced or minimum tillage</a:t>
            </a:r>
          </a:p>
        </p:txBody>
      </p:sp>
      <p:pic>
        <p:nvPicPr>
          <p:cNvPr id="6" name="Picture 5"/>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426" y="6245003"/>
            <a:ext cx="839257" cy="699381"/>
          </a:xfrm>
          <a:prstGeom prst="rect">
            <a:avLst/>
          </a:prstGeom>
        </p:spPr>
      </p:pic>
      <p:pic>
        <p:nvPicPr>
          <p:cNvPr id="3" name="Picture 2"/>
          <p:cNvPicPr>
            <a:picLocks noChangeAspect="1"/>
          </p:cNvPicPr>
          <p:nvPr/>
        </p:nvPicPr>
        <p:blipFill>
          <a:blip r:embed="rId4"/>
          <a:stretch>
            <a:fillRect/>
          </a:stretch>
        </p:blipFill>
        <p:spPr>
          <a:xfrm>
            <a:off x="6461602" y="2238781"/>
            <a:ext cx="5545632" cy="3672441"/>
          </a:xfrm>
          <a:prstGeom prst="rect">
            <a:avLst/>
          </a:prstGeom>
        </p:spPr>
      </p:pic>
    </p:spTree>
    <p:extLst>
      <p:ext uri="{BB962C8B-B14F-4D97-AF65-F5344CB8AC3E}">
        <p14:creationId xmlns:p14="http://schemas.microsoft.com/office/powerpoint/2010/main" val="2765728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Conservation tillage</a:t>
            </a:r>
          </a:p>
        </p:txBody>
      </p:sp>
      <p:sp>
        <p:nvSpPr>
          <p:cNvPr id="5" name="Content Placeholder 4"/>
          <p:cNvSpPr>
            <a:spLocks noGrp="1"/>
          </p:cNvSpPr>
          <p:nvPr>
            <p:ph idx="1"/>
          </p:nvPr>
        </p:nvSpPr>
        <p:spPr/>
        <p:txBody>
          <a:bodyPr/>
          <a:lstStyle/>
          <a:p>
            <a:r>
              <a:rPr lang="en-US" dirty="0"/>
              <a:t>Strip or zonal tillage</a:t>
            </a:r>
          </a:p>
        </p:txBody>
      </p:sp>
      <p:pic>
        <p:nvPicPr>
          <p:cNvPr id="6" name="Picture 5"/>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4" name="Picture 3"/>
          <p:cNvPicPr>
            <a:picLocks noChangeAspect="1"/>
          </p:cNvPicPr>
          <p:nvPr/>
        </p:nvPicPr>
        <p:blipFill>
          <a:blip r:embed="rId3"/>
          <a:stretch>
            <a:fillRect/>
          </a:stretch>
        </p:blipFill>
        <p:spPr>
          <a:xfrm>
            <a:off x="6250345" y="2238781"/>
            <a:ext cx="5632578" cy="367244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spTree>
    <p:extLst>
      <p:ext uri="{BB962C8B-B14F-4D97-AF65-F5344CB8AC3E}">
        <p14:creationId xmlns:p14="http://schemas.microsoft.com/office/powerpoint/2010/main" val="2453188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Conservation tillage</a:t>
            </a:r>
          </a:p>
        </p:txBody>
      </p:sp>
      <p:sp>
        <p:nvSpPr>
          <p:cNvPr id="5" name="Content Placeholder 4"/>
          <p:cNvSpPr>
            <a:spLocks noGrp="1"/>
          </p:cNvSpPr>
          <p:nvPr>
            <p:ph idx="1"/>
          </p:nvPr>
        </p:nvSpPr>
        <p:spPr/>
        <p:txBody>
          <a:bodyPr/>
          <a:lstStyle/>
          <a:p>
            <a:r>
              <a:rPr lang="en-US" dirty="0"/>
              <a:t>Mulch tillage</a:t>
            </a:r>
          </a:p>
        </p:txBody>
      </p:sp>
      <p:pic>
        <p:nvPicPr>
          <p:cNvPr id="6" name="Picture 5"/>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3" name="Picture 2"/>
          <p:cNvPicPr>
            <a:picLocks noChangeAspect="1"/>
          </p:cNvPicPr>
          <p:nvPr/>
        </p:nvPicPr>
        <p:blipFill>
          <a:blip r:embed="rId3"/>
          <a:stretch>
            <a:fillRect/>
          </a:stretch>
        </p:blipFill>
        <p:spPr>
          <a:xfrm>
            <a:off x="6708710" y="2135101"/>
            <a:ext cx="5286570" cy="377612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spTree>
    <p:extLst>
      <p:ext uri="{BB962C8B-B14F-4D97-AF65-F5344CB8AC3E}">
        <p14:creationId xmlns:p14="http://schemas.microsoft.com/office/powerpoint/2010/main" val="3475117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Conservation tillage</a:t>
            </a:r>
          </a:p>
        </p:txBody>
      </p:sp>
      <p:sp>
        <p:nvSpPr>
          <p:cNvPr id="5" name="Content Placeholder 4"/>
          <p:cNvSpPr>
            <a:spLocks noGrp="1"/>
          </p:cNvSpPr>
          <p:nvPr>
            <p:ph idx="1"/>
          </p:nvPr>
        </p:nvSpPr>
        <p:spPr/>
        <p:txBody>
          <a:bodyPr/>
          <a:lstStyle/>
          <a:p>
            <a:r>
              <a:rPr lang="en-US" dirty="0"/>
              <a:t>Ridge tillage</a:t>
            </a:r>
          </a:p>
        </p:txBody>
      </p:sp>
      <p:pic>
        <p:nvPicPr>
          <p:cNvPr id="6" name="Picture 5"/>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1026" name="Picture 2" descr="Image result for ridge till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486" y="2043756"/>
            <a:ext cx="5645376" cy="39888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spTree>
    <p:extLst>
      <p:ext uri="{BB962C8B-B14F-4D97-AF65-F5344CB8AC3E}">
        <p14:creationId xmlns:p14="http://schemas.microsoft.com/office/powerpoint/2010/main" val="2585626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Conservation tillage</a:t>
            </a:r>
          </a:p>
        </p:txBody>
      </p:sp>
      <p:sp>
        <p:nvSpPr>
          <p:cNvPr id="5" name="Content Placeholder 4"/>
          <p:cNvSpPr>
            <a:spLocks noGrp="1"/>
          </p:cNvSpPr>
          <p:nvPr>
            <p:ph idx="1"/>
          </p:nvPr>
        </p:nvSpPr>
        <p:spPr/>
        <p:txBody>
          <a:bodyPr/>
          <a:lstStyle/>
          <a:p>
            <a:r>
              <a:rPr lang="en-US" dirty="0"/>
              <a:t>Contour tillage</a:t>
            </a:r>
          </a:p>
        </p:txBody>
      </p:sp>
      <p:pic>
        <p:nvPicPr>
          <p:cNvPr id="6" name="Picture 5"/>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78684" y="6199464"/>
            <a:ext cx="1128704" cy="658536"/>
          </a:xfrm>
          <a:prstGeom prst="rect">
            <a:avLst/>
          </a:prstGeom>
        </p:spPr>
      </p:pic>
      <p:pic>
        <p:nvPicPr>
          <p:cNvPr id="3" name="Picture 2"/>
          <p:cNvPicPr>
            <a:picLocks noChangeAspect="1"/>
          </p:cNvPicPr>
          <p:nvPr/>
        </p:nvPicPr>
        <p:blipFill>
          <a:blip r:embed="rId3"/>
          <a:stretch>
            <a:fillRect/>
          </a:stretch>
        </p:blipFill>
        <p:spPr>
          <a:xfrm>
            <a:off x="5962261" y="1785889"/>
            <a:ext cx="5949820" cy="424668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9427" y="6349007"/>
            <a:ext cx="839257" cy="508993"/>
          </a:xfrm>
          <a:prstGeom prst="rect">
            <a:avLst/>
          </a:prstGeom>
        </p:spPr>
      </p:pic>
    </p:spTree>
    <p:extLst>
      <p:ext uri="{BB962C8B-B14F-4D97-AF65-F5344CB8AC3E}">
        <p14:creationId xmlns:p14="http://schemas.microsoft.com/office/powerpoint/2010/main" val="370445786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198</TotalTime>
  <Words>544</Words>
  <Application>Microsoft Office PowerPoint</Application>
  <PresentationFormat>Widescreen</PresentationFormat>
  <Paragraphs>33</Paragraphs>
  <Slides>14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Wisp</vt:lpstr>
      <vt:lpstr>No-Till Farming</vt:lpstr>
      <vt:lpstr>Conventional Tillage </vt:lpstr>
      <vt:lpstr>Conservation tillage</vt:lpstr>
      <vt:lpstr>Conservation tillage</vt:lpstr>
      <vt:lpstr>Conservation tillage</vt:lpstr>
      <vt:lpstr>Conservation tillage</vt:lpstr>
      <vt:lpstr>Conservation tillage</vt:lpstr>
      <vt:lpstr>Conservation tillage</vt:lpstr>
      <vt:lpstr>Conservation tillage</vt:lpstr>
      <vt:lpstr>Conservation tillage</vt:lpstr>
      <vt:lpstr>Are farmers using conservation practices?</vt:lpstr>
      <vt:lpstr>Are farmers using conservation practices?</vt:lpstr>
      <vt:lpstr>Conservation tillage - benefits</vt:lpstr>
      <vt:lpstr>Conservation tillage - benefits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Nitrogen Cycle</dc:title>
  <dc:creator>Will Fett</dc:creator>
  <cp:lastModifiedBy>Will Fett</cp:lastModifiedBy>
  <cp:revision>11</cp:revision>
  <dcterms:created xsi:type="dcterms:W3CDTF">2017-03-15T15:26:13Z</dcterms:created>
  <dcterms:modified xsi:type="dcterms:W3CDTF">2017-05-04T14:32:37Z</dcterms:modified>
</cp:coreProperties>
</file>